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97675"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tte van de Rijt" initials="LvdR" lastIdx="1" clrIdx="0">
    <p:extLst>
      <p:ext uri="{19B8F6BF-5375-455C-9EA6-DF929625EA0E}">
        <p15:presenceInfo xmlns:p15="http://schemas.microsoft.com/office/powerpoint/2012/main" userId="S-1-5-21-2254480135-347374385-104533418-644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89" d="100"/>
          <a:sy n="89" d="100"/>
        </p:scale>
        <p:origin x="27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68DDD4E1-4B2C-40CD-9AE1-E9074FC42BA3}" type="datetimeFigureOut">
              <a:rPr lang="nl-NL" smtClean="0"/>
              <a:t>21-10-2016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247578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8DDD4E1-4B2C-40CD-9AE1-E9074FC42BA3}" type="datetimeFigureOut">
              <a:rPr lang="nl-NL" smtClean="0"/>
              <a:t>21-10-2016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38965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8DDD4E1-4B2C-40CD-9AE1-E9074FC42BA3}" type="datetimeFigureOut">
              <a:rPr lang="nl-NL" smtClean="0"/>
              <a:t>21-10-2016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3045022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8DDD4E1-4B2C-40CD-9AE1-E9074FC42BA3}" type="datetimeFigureOut">
              <a:rPr lang="nl-NL" smtClean="0"/>
              <a:t>21-10-2016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3676420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8DDD4E1-4B2C-40CD-9AE1-E9074FC42BA3}" type="datetimeFigureOut">
              <a:rPr lang="nl-NL" smtClean="0"/>
              <a:t>21-10-2016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310108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8DDD4E1-4B2C-40CD-9AE1-E9074FC42BA3}" type="datetimeFigureOut">
              <a:rPr lang="nl-NL" smtClean="0"/>
              <a:t>21-10-2016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422511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8DDD4E1-4B2C-40CD-9AE1-E9074FC42BA3}" type="datetimeFigureOut">
              <a:rPr lang="nl-NL" smtClean="0"/>
              <a:t>21-10-2016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2119697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8DDD4E1-4B2C-40CD-9AE1-E9074FC42BA3}" type="datetimeFigureOut">
              <a:rPr lang="nl-NL" smtClean="0"/>
              <a:t>21-10-2016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301145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8DDD4E1-4B2C-40CD-9AE1-E9074FC42BA3}" type="datetimeFigureOut">
              <a:rPr lang="nl-NL" smtClean="0"/>
              <a:t>21-10-2016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4219914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8DDD4E1-4B2C-40CD-9AE1-E9074FC42BA3}" type="datetimeFigureOut">
              <a:rPr lang="nl-NL" smtClean="0"/>
              <a:t>21-10-2016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9472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8DDD4E1-4B2C-40CD-9AE1-E9074FC42BA3}" type="datetimeFigureOut">
              <a:rPr lang="nl-NL" smtClean="0"/>
              <a:t>21-10-2016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D192CED-F111-4D8F-8909-D8D93DC10FBC}" type="slidenum">
              <a:rPr lang="nl-NL" smtClean="0"/>
              <a:t>‹nr.›</a:t>
            </a:fld>
            <a:endParaRPr lang="nl-NL"/>
          </a:p>
        </p:txBody>
      </p:sp>
    </p:spTree>
    <p:extLst>
      <p:ext uri="{BB962C8B-B14F-4D97-AF65-F5344CB8AC3E}">
        <p14:creationId xmlns:p14="http://schemas.microsoft.com/office/powerpoint/2010/main" val="4221293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DD4E1-4B2C-40CD-9AE1-E9074FC42BA3}" type="datetimeFigureOut">
              <a:rPr lang="nl-NL" smtClean="0"/>
              <a:t>21-10-2016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192CED-F111-4D8F-8909-D8D93DC10FBC}" type="slidenum">
              <a:rPr lang="nl-NL" smtClean="0"/>
              <a:t>‹nr.›</a:t>
            </a:fld>
            <a:endParaRPr lang="nl-NL"/>
          </a:p>
        </p:txBody>
      </p:sp>
    </p:spTree>
    <p:extLst>
      <p:ext uri="{BB962C8B-B14F-4D97-AF65-F5344CB8AC3E}">
        <p14:creationId xmlns:p14="http://schemas.microsoft.com/office/powerpoint/2010/main" val="1973931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HE MD PPP-2.jpg"/>
          <p:cNvPicPr>
            <a:picLocks noChangeAspect="1"/>
          </p:cNvPicPr>
          <p:nvPr/>
        </p:nvPicPr>
        <p:blipFill>
          <a:blip r:embed="rId2" cstate="print"/>
          <a:stretch>
            <a:fillRect/>
          </a:stretch>
        </p:blipFill>
        <p:spPr>
          <a:xfrm>
            <a:off x="0" y="0"/>
            <a:ext cx="12192000" cy="6857315"/>
          </a:xfrm>
          <a:prstGeom prst="rect">
            <a:avLst/>
          </a:prstGeom>
        </p:spPr>
      </p:pic>
      <p:sp>
        <p:nvSpPr>
          <p:cNvPr id="3" name="Tekstvak 2"/>
          <p:cNvSpPr txBox="1"/>
          <p:nvPr/>
        </p:nvSpPr>
        <p:spPr>
          <a:xfrm>
            <a:off x="5999494" y="59068"/>
            <a:ext cx="5955047" cy="1384995"/>
          </a:xfrm>
          <a:prstGeom prst="rect">
            <a:avLst/>
          </a:prstGeom>
          <a:noFill/>
        </p:spPr>
        <p:txBody>
          <a:bodyPr wrap="square" rtlCol="0">
            <a:spAutoFit/>
          </a:bodyPr>
          <a:lstStyle/>
          <a:p>
            <a:pPr algn="ctr"/>
            <a:r>
              <a:rPr lang="nl-NL" sz="2800" b="1" dirty="0" smtClean="0"/>
              <a:t>IBS </a:t>
            </a:r>
            <a:r>
              <a:rPr lang="nl-NL" sz="2800" b="1" dirty="0" smtClean="0"/>
              <a:t>1.2 </a:t>
            </a:r>
            <a:r>
              <a:rPr lang="nl-NL" sz="2800" b="1" dirty="0" smtClean="0"/>
              <a:t>Grondbewerking</a:t>
            </a:r>
          </a:p>
          <a:p>
            <a:pPr algn="ctr"/>
            <a:r>
              <a:rPr lang="nl-NL" sz="2800" b="1" dirty="0" smtClean="0"/>
              <a:t>Praktijktoets &amp; mondelinge toets </a:t>
            </a:r>
            <a:endParaRPr lang="nl-NL" sz="2800" b="1" dirty="0" smtClean="0"/>
          </a:p>
          <a:p>
            <a:pPr algn="ctr"/>
            <a:r>
              <a:rPr lang="nl-NL" sz="1600" b="1" dirty="0" smtClean="0"/>
              <a:t>Niveau </a:t>
            </a:r>
            <a:r>
              <a:rPr lang="nl-NL" sz="1600" b="1" dirty="0"/>
              <a:t>2</a:t>
            </a:r>
            <a:r>
              <a:rPr lang="nl-NL" sz="2800" b="1" dirty="0" smtClean="0"/>
              <a:t> </a:t>
            </a:r>
            <a:endParaRPr lang="nl-NL" sz="2800" b="1" dirty="0"/>
          </a:p>
        </p:txBody>
      </p:sp>
      <p:graphicFrame>
        <p:nvGraphicFramePr>
          <p:cNvPr id="4" name="Tabel 3"/>
          <p:cNvGraphicFramePr>
            <a:graphicFrameLocks noGrp="1"/>
          </p:cNvGraphicFramePr>
          <p:nvPr>
            <p:extLst>
              <p:ext uri="{D42A27DB-BD31-4B8C-83A1-F6EECF244321}">
                <p14:modId xmlns:p14="http://schemas.microsoft.com/office/powerpoint/2010/main" val="2937374884"/>
              </p:ext>
            </p:extLst>
          </p:nvPr>
        </p:nvGraphicFramePr>
        <p:xfrm>
          <a:off x="225806" y="977012"/>
          <a:ext cx="5681770" cy="701040"/>
        </p:xfrm>
        <a:graphic>
          <a:graphicData uri="http://schemas.openxmlformats.org/drawingml/2006/table">
            <a:tbl>
              <a:tblPr/>
              <a:tblGrid>
                <a:gridCol w="5681770"/>
              </a:tblGrid>
              <a:tr h="450761">
                <a:tc>
                  <a:txBody>
                    <a:bodyPr/>
                    <a:lstStyle/>
                    <a:p>
                      <a:r>
                        <a:rPr lang="nl-NL" b="1" dirty="0" smtClean="0"/>
                        <a:t>Plan: </a:t>
                      </a:r>
                    </a:p>
                    <a:p>
                      <a:r>
                        <a:rPr lang="nl-NL" sz="1100" dirty="0" smtClean="0"/>
                        <a:t>Praktische vaardigheden toetsen van werken met een tractor,</a:t>
                      </a:r>
                      <a:r>
                        <a:rPr lang="nl-NL" sz="1100" baseline="0" dirty="0" smtClean="0"/>
                        <a:t> </a:t>
                      </a:r>
                      <a:r>
                        <a:rPr lang="nl-NL" sz="1100" baseline="0" dirty="0" smtClean="0"/>
                        <a:t>werktuig en onderzoeken van de bodem </a:t>
                      </a:r>
                      <a:r>
                        <a:rPr lang="nl-NL" sz="1100" dirty="0" smtClean="0"/>
                        <a:t>in </a:t>
                      </a:r>
                      <a:r>
                        <a:rPr lang="nl-NL" sz="1100" dirty="0" smtClean="0"/>
                        <a:t>een praktijktoets</a:t>
                      </a:r>
                    </a:p>
                  </a:txBody>
                  <a:tcPr>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tr>
            </a:tbl>
          </a:graphicData>
        </a:graphic>
      </p:graphicFrame>
      <p:graphicFrame>
        <p:nvGraphicFramePr>
          <p:cNvPr id="5" name="Tabel 4"/>
          <p:cNvGraphicFramePr>
            <a:graphicFrameLocks noGrp="1"/>
          </p:cNvGraphicFramePr>
          <p:nvPr>
            <p:extLst>
              <p:ext uri="{D42A27DB-BD31-4B8C-83A1-F6EECF244321}">
                <p14:modId xmlns:p14="http://schemas.microsoft.com/office/powerpoint/2010/main" val="957872203"/>
              </p:ext>
            </p:extLst>
          </p:nvPr>
        </p:nvGraphicFramePr>
        <p:xfrm>
          <a:off x="225806" y="1719062"/>
          <a:ext cx="5681771" cy="1036320"/>
        </p:xfrm>
        <a:graphic>
          <a:graphicData uri="http://schemas.openxmlformats.org/drawingml/2006/table">
            <a:tbl>
              <a:tblPr/>
              <a:tblGrid>
                <a:gridCol w="5681771"/>
              </a:tblGrid>
              <a:tr h="566670">
                <a:tc>
                  <a:txBody>
                    <a:bodyPr/>
                    <a:lstStyle/>
                    <a:p>
                      <a:r>
                        <a:rPr lang="nl-NL" b="1" dirty="0" smtClean="0"/>
                        <a:t>Voorbereiding</a:t>
                      </a:r>
                      <a:r>
                        <a:rPr lang="nl-NL" sz="1600" b="1" dirty="0" smtClean="0"/>
                        <a:t>:</a:t>
                      </a:r>
                    </a:p>
                    <a:p>
                      <a:r>
                        <a:rPr lang="nl-NL" sz="1100" dirty="0" smtClean="0"/>
                        <a:t>Om je voor te bereiden op deze praktijktoets is het van belang dat je aanwezig bent tijdens de praktijk/ instructie lessen. In deze lessen krijg je de voorbereiding voor deze toets. Daarnaast kun je de informatie die je uit de theorielessen hebt gekregen gebruiken ter voorbereiding op deze toets. </a:t>
                      </a:r>
                    </a:p>
                  </a:txBody>
                  <a:tcPr>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tr>
            </a:tbl>
          </a:graphicData>
        </a:graphic>
      </p:graphicFrame>
      <p:graphicFrame>
        <p:nvGraphicFramePr>
          <p:cNvPr id="6" name="Tabel 5"/>
          <p:cNvGraphicFramePr>
            <a:graphicFrameLocks noGrp="1"/>
          </p:cNvGraphicFramePr>
          <p:nvPr>
            <p:extLst>
              <p:ext uri="{D42A27DB-BD31-4B8C-83A1-F6EECF244321}">
                <p14:modId xmlns:p14="http://schemas.microsoft.com/office/powerpoint/2010/main" val="2318836138"/>
              </p:ext>
            </p:extLst>
          </p:nvPr>
        </p:nvGraphicFramePr>
        <p:xfrm>
          <a:off x="245124" y="2796392"/>
          <a:ext cx="5662453" cy="701040"/>
        </p:xfrm>
        <a:graphic>
          <a:graphicData uri="http://schemas.openxmlformats.org/drawingml/2006/table">
            <a:tbl>
              <a:tblPr/>
              <a:tblGrid>
                <a:gridCol w="5662453"/>
              </a:tblGrid>
              <a:tr h="604728">
                <a:tc>
                  <a:txBody>
                    <a:bodyPr/>
                    <a:lstStyle/>
                    <a:p>
                      <a:r>
                        <a:rPr lang="nl-NL" b="1" dirty="0" smtClean="0"/>
                        <a:t>Wanneer behaald:</a:t>
                      </a:r>
                    </a:p>
                    <a:p>
                      <a:r>
                        <a:rPr lang="nl-NL" sz="1100" dirty="0" smtClean="0"/>
                        <a:t>Je hebt de praktijktoets behaald wanneer je alle onderdelen gemiddeld voldoende</a:t>
                      </a:r>
                      <a:r>
                        <a:rPr lang="nl-NL" sz="1100" baseline="0" dirty="0" smtClean="0"/>
                        <a:t> </a:t>
                      </a:r>
                      <a:r>
                        <a:rPr lang="nl-NL" sz="1100" dirty="0" smtClean="0"/>
                        <a:t>hebt uitgevoerd. </a:t>
                      </a:r>
                    </a:p>
                  </a:txBody>
                  <a:tcPr>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tr>
            </a:tbl>
          </a:graphicData>
        </a:graphic>
      </p:graphicFrame>
      <p:graphicFrame>
        <p:nvGraphicFramePr>
          <p:cNvPr id="7" name="Tabel 6"/>
          <p:cNvGraphicFramePr>
            <a:graphicFrameLocks noGrp="1"/>
          </p:cNvGraphicFramePr>
          <p:nvPr>
            <p:extLst>
              <p:ext uri="{D42A27DB-BD31-4B8C-83A1-F6EECF244321}">
                <p14:modId xmlns:p14="http://schemas.microsoft.com/office/powerpoint/2010/main" val="3987498498"/>
              </p:ext>
            </p:extLst>
          </p:nvPr>
        </p:nvGraphicFramePr>
        <p:xfrm>
          <a:off x="249436" y="3538442"/>
          <a:ext cx="5653827" cy="2712720"/>
        </p:xfrm>
        <a:graphic>
          <a:graphicData uri="http://schemas.openxmlformats.org/drawingml/2006/table">
            <a:tbl>
              <a:tblPr/>
              <a:tblGrid>
                <a:gridCol w="5653827"/>
              </a:tblGrid>
              <a:tr h="2369712">
                <a:tc>
                  <a:txBody>
                    <a:bodyPr/>
                    <a:lstStyle/>
                    <a:p>
                      <a:r>
                        <a:rPr lang="nl-NL" b="1" dirty="0" smtClean="0"/>
                        <a:t>Voorbeeld praktijksituatie:</a:t>
                      </a:r>
                    </a:p>
                    <a:p>
                      <a:endParaRPr lang="nl-NL" sz="1400" dirty="0" smtClean="0"/>
                    </a:p>
                    <a:p>
                      <a:r>
                        <a:rPr lang="nl-NL" sz="1400" baseline="0" dirty="0" smtClean="0"/>
                        <a:t>In opdracht van de loonwerker moet je bij de klant een grondbewerking uit. Tijdens de werkzaamheden merk je dat de bodem op het perceel niet overal gelijk is en je de machine anders moet instellen om toch met goed resultaat je opdracht uit te kunnen voeren. Tijdens het uitvoeren van de opdracht bezoekt de klant je op het perceel en je raakt in gesprek over de oorzaak van de wisselende omstandigheden in het perceel. Samen heb je het over mogelijke oplossingen voor het voorkomende probleem, andere gewassen verbouwen, rekening houden met weersomstandigheden, keuze van machines.  De opgedane inzichten ga je daarna meenemen in het aanpakken van de opdracht.</a:t>
                      </a:r>
                      <a:endParaRPr lang="nl-NL" dirty="0"/>
                    </a:p>
                  </a:txBody>
                  <a:tcPr>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tr>
            </a:tbl>
          </a:graphicData>
        </a:graphic>
      </p:graphicFrame>
      <p:graphicFrame>
        <p:nvGraphicFramePr>
          <p:cNvPr id="8" name="Tabel 7"/>
          <p:cNvGraphicFramePr>
            <a:graphicFrameLocks noGrp="1"/>
          </p:cNvGraphicFramePr>
          <p:nvPr>
            <p:extLst>
              <p:ext uri="{D42A27DB-BD31-4B8C-83A1-F6EECF244321}">
                <p14:modId xmlns:p14="http://schemas.microsoft.com/office/powerpoint/2010/main" val="3536184382"/>
              </p:ext>
            </p:extLst>
          </p:nvPr>
        </p:nvGraphicFramePr>
        <p:xfrm>
          <a:off x="6133382" y="1444063"/>
          <a:ext cx="5864350" cy="5120640"/>
        </p:xfrm>
        <a:graphic>
          <a:graphicData uri="http://schemas.openxmlformats.org/drawingml/2006/table">
            <a:tbl>
              <a:tblPr/>
              <a:tblGrid>
                <a:gridCol w="5864350"/>
              </a:tblGrid>
              <a:tr h="4807099">
                <a:tc>
                  <a:txBody>
                    <a:bodyPr/>
                    <a:lstStyle/>
                    <a:p>
                      <a:pPr algn="ctr"/>
                      <a:r>
                        <a:rPr lang="nl-NL" sz="1800" b="1" dirty="0" smtClean="0"/>
                        <a:t>Wat ga je</a:t>
                      </a:r>
                      <a:r>
                        <a:rPr lang="nl-NL" sz="1800" b="1" baseline="0" dirty="0" smtClean="0"/>
                        <a:t> </a:t>
                      </a:r>
                      <a:r>
                        <a:rPr lang="nl-NL" sz="1800" b="1" dirty="0" smtClean="0"/>
                        <a:t>doen:</a:t>
                      </a:r>
                    </a:p>
                    <a:p>
                      <a:endParaRPr lang="nl-NL" sz="1200" dirty="0" smtClean="0"/>
                    </a:p>
                    <a:p>
                      <a:r>
                        <a:rPr lang="nl-NL" sz="1200" b="1" dirty="0" smtClean="0"/>
                        <a:t>Opdracht 1: </a:t>
                      </a:r>
                      <a:r>
                        <a:rPr lang="nl-NL" sz="1200" b="1" dirty="0" smtClean="0"/>
                        <a:t>Afstellen tractor</a:t>
                      </a:r>
                      <a:r>
                        <a:rPr lang="nl-NL" sz="1200" b="1" baseline="0" dirty="0" smtClean="0"/>
                        <a:t> </a:t>
                      </a:r>
                      <a:r>
                        <a:rPr lang="nl-NL" sz="1200" b="1" baseline="0" dirty="0" smtClean="0"/>
                        <a:t>en </a:t>
                      </a:r>
                      <a:r>
                        <a:rPr lang="nl-NL" sz="1200" b="1" baseline="0" dirty="0" smtClean="0"/>
                        <a:t>grondbewerkingswerktuig</a:t>
                      </a:r>
                      <a:endParaRPr lang="nl-NL" sz="1200" b="1" baseline="0" dirty="0" smtClean="0"/>
                    </a:p>
                    <a:p>
                      <a:endParaRPr lang="nl-NL" sz="1200" b="1" baseline="0" dirty="0" smtClean="0"/>
                    </a:p>
                    <a:p>
                      <a:pPr lvl="0"/>
                      <a:r>
                        <a:rPr lang="nl-NL" sz="1200" dirty="0" smtClean="0"/>
                        <a:t>1.1</a:t>
                      </a:r>
                      <a:r>
                        <a:rPr lang="nl-NL" sz="1200" baseline="0" dirty="0" smtClean="0"/>
                        <a:t> </a:t>
                      </a:r>
                      <a:r>
                        <a:rPr lang="nl-NL" sz="1200" dirty="0" smtClean="0"/>
                        <a:t> Het werktuig is aangekoppeld aan de tractor, voer je controles uit, </a:t>
                      </a:r>
                      <a:r>
                        <a:rPr lang="nl-NL" sz="1200" dirty="0" smtClean="0"/>
                        <a:t>rekening houdend met de praktische, </a:t>
                      </a:r>
                      <a:r>
                        <a:rPr lang="nl-NL" sz="1200" dirty="0" smtClean="0"/>
                        <a:t>logische volgorde </a:t>
                      </a:r>
                      <a:r>
                        <a:rPr lang="nl-NL" sz="1200" dirty="0" smtClean="0"/>
                        <a:t>van handelingen, veiligheids- en gezondheidseisen.</a:t>
                      </a:r>
                    </a:p>
                    <a:p>
                      <a:pPr lvl="0"/>
                      <a:r>
                        <a:rPr lang="nl-NL" sz="1200" dirty="0" smtClean="0"/>
                        <a:t>1.3 </a:t>
                      </a:r>
                      <a:r>
                        <a:rPr lang="nl-NL" sz="1200" dirty="0" smtClean="0"/>
                        <a:t>Maak de</a:t>
                      </a:r>
                      <a:r>
                        <a:rPr lang="nl-NL" sz="1200" baseline="0" dirty="0" smtClean="0"/>
                        <a:t> combinatie tractor en werktuig klaar voor transport.</a:t>
                      </a:r>
                      <a:endParaRPr lang="nl-NL" sz="1200" dirty="0" smtClean="0"/>
                    </a:p>
                    <a:p>
                      <a:pPr lvl="0"/>
                      <a:r>
                        <a:rPr lang="nl-NL" sz="1200" dirty="0" smtClean="0"/>
                        <a:t>1.4 </a:t>
                      </a:r>
                      <a:r>
                        <a:rPr lang="nl-NL" sz="1200" dirty="0" smtClean="0"/>
                        <a:t>Maak</a:t>
                      </a:r>
                      <a:r>
                        <a:rPr lang="nl-NL" sz="1200" baseline="0" dirty="0" smtClean="0"/>
                        <a:t> de combinatie tractor en werktuig klaar voor het werk op het land.</a:t>
                      </a:r>
                      <a:endParaRPr lang="nl-NL" sz="1200" baseline="0" dirty="0" smtClean="0"/>
                    </a:p>
                    <a:p>
                      <a:pPr lvl="0"/>
                      <a:r>
                        <a:rPr lang="nl-NL" sz="1200" baseline="0" dirty="0" smtClean="0"/>
                        <a:t>1.5 Controleer </a:t>
                      </a:r>
                      <a:r>
                        <a:rPr lang="nl-NL" sz="1200" baseline="0" dirty="0" smtClean="0"/>
                        <a:t>het werktuig en tractor op </a:t>
                      </a:r>
                      <a:r>
                        <a:rPr lang="nl-NL" sz="1200" baseline="0" dirty="0" smtClean="0"/>
                        <a:t>instellingen voor </a:t>
                      </a:r>
                      <a:r>
                        <a:rPr lang="nl-NL" sz="1200" baseline="0" dirty="0" smtClean="0"/>
                        <a:t>aanvang werkzaamheden. </a:t>
                      </a:r>
                    </a:p>
                    <a:p>
                      <a:pPr lvl="0"/>
                      <a:r>
                        <a:rPr lang="nl-NL" sz="1200" baseline="0" dirty="0" smtClean="0"/>
                        <a:t>1.6 Stel het werktuig af rekening houden met teelt, weer, bodem en andere aspecten.</a:t>
                      </a:r>
                      <a:endParaRPr lang="nl-NL" sz="1200" dirty="0" smtClean="0"/>
                    </a:p>
                    <a:p>
                      <a:endParaRPr lang="nl-NL" sz="1200" baseline="0" dirty="0" smtClean="0"/>
                    </a:p>
                    <a:p>
                      <a:r>
                        <a:rPr lang="nl-NL" sz="1200" b="1" baseline="0" dirty="0" smtClean="0"/>
                        <a:t>Opdracht 2: </a:t>
                      </a:r>
                      <a:r>
                        <a:rPr lang="nl-NL" sz="1200" b="1" baseline="0" dirty="0" smtClean="0"/>
                        <a:t>Onderhoud werktuig</a:t>
                      </a:r>
                      <a:endParaRPr lang="nl-NL" sz="1200" b="1" baseline="0" dirty="0" smtClean="0"/>
                    </a:p>
                    <a:p>
                      <a:endParaRPr lang="nl-NL" sz="1200" b="1" baseline="0" dirty="0" smtClean="0"/>
                    </a:p>
                    <a:p>
                      <a:pPr marL="0" indent="0">
                        <a:buNone/>
                      </a:pPr>
                      <a:r>
                        <a:rPr lang="nl-NL" sz="1200" b="0" baseline="0" dirty="0" smtClean="0"/>
                        <a:t>2.1 Van een werktuig wordt gevraagd om het onderhoud uit te voeren.</a:t>
                      </a:r>
                    </a:p>
                    <a:p>
                      <a:pPr marL="0" indent="0">
                        <a:buNone/>
                      </a:pPr>
                      <a:r>
                        <a:rPr lang="nl-NL" sz="1200" b="0" baseline="0" dirty="0" smtClean="0"/>
                        <a:t>2.2 Controleer de machine volgens schema in de handleiding. Denk hierbij aan smeren, olieniveau controleren, afdichtingen en lagers controleren, </a:t>
                      </a:r>
                      <a:r>
                        <a:rPr lang="nl-NL" sz="1200" b="0" baseline="0" dirty="0" err="1" smtClean="0"/>
                        <a:t>borgingen</a:t>
                      </a:r>
                      <a:r>
                        <a:rPr lang="nl-NL" sz="1200" b="0" baseline="0" dirty="0" smtClean="0"/>
                        <a:t>, aandrijvingen controleren, bij een ploeg het uitlijnen controleren, </a:t>
                      </a:r>
                    </a:p>
                    <a:p>
                      <a:pPr marL="0" indent="0">
                        <a:buNone/>
                      </a:pPr>
                      <a:r>
                        <a:rPr lang="nl-NL" sz="1200" b="0" baseline="0" dirty="0" smtClean="0"/>
                        <a:t>2.3 Vervang een (beperkt) aantal slijtdelen.</a:t>
                      </a:r>
                    </a:p>
                    <a:p>
                      <a:pPr marL="0" indent="0">
                        <a:buNone/>
                      </a:pPr>
                      <a:r>
                        <a:rPr lang="nl-NL" sz="1200" b="0" baseline="0" dirty="0" smtClean="0"/>
                        <a:t>2.4 Werk veilig, doordacht en vlot.</a:t>
                      </a:r>
                    </a:p>
                    <a:p>
                      <a:pPr marL="0" indent="0">
                        <a:buNone/>
                      </a:pPr>
                      <a:endParaRPr lang="nl-NL" sz="1200" b="0" baseline="0" dirty="0" smtClean="0"/>
                    </a:p>
                    <a:p>
                      <a:pPr marL="0" indent="0">
                        <a:buNone/>
                      </a:pPr>
                      <a:r>
                        <a:rPr lang="nl-NL" sz="1200" b="1" baseline="0" dirty="0" smtClean="0"/>
                        <a:t>Opdracht</a:t>
                      </a:r>
                      <a:r>
                        <a:rPr lang="nl-NL" sz="1200" b="0" baseline="0" dirty="0" smtClean="0"/>
                        <a:t> </a:t>
                      </a:r>
                      <a:r>
                        <a:rPr lang="nl-NL" sz="1200" b="1" baseline="0" dirty="0" smtClean="0"/>
                        <a:t>3</a:t>
                      </a:r>
                      <a:r>
                        <a:rPr lang="nl-NL" sz="1200" b="0" baseline="0" dirty="0" smtClean="0"/>
                        <a:t>: </a:t>
                      </a:r>
                      <a:r>
                        <a:rPr lang="nl-NL" sz="1200" b="1" baseline="0" dirty="0" smtClean="0"/>
                        <a:t>Beoordeel het perceel</a:t>
                      </a:r>
                    </a:p>
                    <a:p>
                      <a:pPr marL="0" indent="0">
                        <a:buNone/>
                      </a:pPr>
                      <a:endParaRPr lang="nl-NL" sz="1200" b="0" baseline="0" dirty="0" smtClean="0"/>
                    </a:p>
                    <a:p>
                      <a:pPr marL="0" indent="0">
                        <a:buNone/>
                      </a:pPr>
                      <a:r>
                        <a:rPr lang="nl-NL" sz="1200" b="0" baseline="0" dirty="0" smtClean="0"/>
                        <a:t>3.1 Maak een profielkuil.</a:t>
                      </a:r>
                    </a:p>
                    <a:p>
                      <a:pPr marL="0" indent="0">
                        <a:buNone/>
                      </a:pPr>
                      <a:r>
                        <a:rPr lang="nl-NL" sz="1200" b="0" baseline="0" dirty="0" smtClean="0"/>
                        <a:t>3.2 Beoordeel de profielkuil en beschrijf mondeling wat je waarnemingen zijn. </a:t>
                      </a:r>
                    </a:p>
                    <a:p>
                      <a:pPr marL="0" indent="0">
                        <a:buNone/>
                      </a:pPr>
                      <a:r>
                        <a:rPr lang="nl-NL" sz="1200" b="0" baseline="0" dirty="0" smtClean="0"/>
                        <a:t>3.3 Overleg met de klant over verbetering van de bodem, denk hierbij aan variatie in gewassen die verbouwd worden, gebruik van werktuigen, intensiviteit, werkdiepte, rijsnelheid.</a:t>
                      </a:r>
                    </a:p>
                  </a:txBody>
                  <a:tcPr>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tr>
            </a:tbl>
          </a:graphicData>
        </a:graphic>
      </p:graphicFrame>
    </p:spTree>
    <p:extLst>
      <p:ext uri="{BB962C8B-B14F-4D97-AF65-F5344CB8AC3E}">
        <p14:creationId xmlns:p14="http://schemas.microsoft.com/office/powerpoint/2010/main" val="80769284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440</Words>
  <Application>Microsoft Office PowerPoint</Application>
  <PresentationFormat>Breedbeeld</PresentationFormat>
  <Paragraphs>34</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Company>Helicon Opleidingen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Lotte van de Rijt</dc:creator>
  <cp:lastModifiedBy>Edwin Mellema</cp:lastModifiedBy>
  <cp:revision>49</cp:revision>
  <cp:lastPrinted>2016-10-21T11:04:34Z</cp:lastPrinted>
  <dcterms:created xsi:type="dcterms:W3CDTF">2016-06-22T07:53:25Z</dcterms:created>
  <dcterms:modified xsi:type="dcterms:W3CDTF">2016-10-21T12:23:38Z</dcterms:modified>
</cp:coreProperties>
</file>